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60" r:id="rId3"/>
    <p:sldId id="264" r:id="rId4"/>
    <p:sldId id="261" r:id="rId5"/>
    <p:sldId id="26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  <a:srgbClr val="70AC2E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E14-23EC-4C25-974C-48FA8398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021183" cy="5074226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FEDD4-20A1-49F6-9E3E-0B26B426B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2167" y="3602038"/>
            <a:ext cx="5021183" cy="224458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0A32F-E6F3-4C2E-B9E3-E47868E4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A473-D82F-4EFF-9DF7-AE6D83C51288}" type="datetime1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06724-A87A-4231-BFD9-277482AF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D1AF-36B8-4BB8-BD6A-71194F7B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93967"/>
      </p:ext>
    </p:extLst>
  </p:cSld>
  <p:clrMapOvr>
    <a:masterClrMapping/>
  </p:clrMapOvr>
  <p:transition spd="slow" advClick="0" advTm="15000">
    <p:wipe/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6B8E-1D8E-4105-9BBB-D53AD24B7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25530-6629-4FEA-9670-EB21A2F5B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64C7A-A73F-46F5-BC33-696671DA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F1F0-FE2D-4C1C-B320-8CB9BE735F0F}" type="datetime1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B3CC0-B649-4509-A4B6-DF9D20EF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ECCCA-3F2A-46F3-BF45-7C862FF1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08576"/>
      </p:ext>
    </p:extLst>
  </p:cSld>
  <p:clrMapOvr>
    <a:masterClrMapping/>
  </p:clrMapOvr>
  <p:transition spd="slow" advClick="0" advTm="15000">
    <p:wipe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7BD47B-C187-494C-812F-46BE0040B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50133B-2446-4168-AA17-653891066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62168" y="996791"/>
            <a:ext cx="5011962" cy="49569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6A9AD-2756-4C51-A958-6756301EB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7870" y="996791"/>
            <a:ext cx="5021183" cy="4956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2995D-CCEA-43AF-973B-8B6B56A5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B96C-10FD-4EBC-9029-9652B7535D02}" type="datetime1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029CF-BA62-4CCD-956E-FFA0B37B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E0B3D-96AB-41B3-ABDD-5B0DE863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‹N°›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18136A-0796-46EB-89BB-4C73C0258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69958"/>
      </p:ext>
    </p:extLst>
  </p:cSld>
  <p:clrMapOvr>
    <a:masterClrMapping/>
  </p:clrMapOvr>
  <p:transition spd="slow" advClick="0" advTm="15000">
    <p:wipe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3D8A-C68D-4CF9-9D15-3E09BCC0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4D94C-E537-4FF3-AAF8-A85F05C31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4B1D4-6731-4993-8609-16C1D332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78474-CC00-4A95-9D50-A41C12D1EEC4}" type="datetime1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B7BBD-CEEB-4256-84B2-6D907E118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2A8B7-F430-4F4A-BB63-481F51E5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02408"/>
      </p:ext>
    </p:extLst>
  </p:cSld>
  <p:clrMapOvr>
    <a:masterClrMapping/>
  </p:clrMapOvr>
  <p:transition spd="slow" advClick="0" advTm="15000">
    <p:wipe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AC1C-A332-4BA5-8C9C-FE0396C81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056" cy="4870974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8D137-710E-4125-B5E9-F63E7F1C9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7" y="3566639"/>
            <a:ext cx="5021183" cy="2279979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480C5-E9A6-425E-B050-03E444BE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C8B4-7FBB-408F-BDB9-F0496874AFB2}" type="datetime1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4831-6C0B-4E0B-A341-91E4C5D3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11EE6-252D-46DD-94DF-C42657EF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73010"/>
      </p:ext>
    </p:extLst>
  </p:cSld>
  <p:clrMapOvr>
    <a:masterClrMapping/>
  </p:clrMapOvr>
  <p:transition spd="slow" advClick="0" advTm="15000">
    <p:wipe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4B06-C54A-4B7B-B6D1-436428EA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52076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3919-9A2F-4D97-8F31-6E35BD597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3049" y="969264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DA345-F684-4BAA-A22C-E725B3A60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3049" y="3621849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99C52-9753-45D8-9646-CF31BB01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EE20-A5E2-47D3-8F6D-A2BA7AB2E093}" type="datetime1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95E57-622C-4199-940E-F5462E1A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B7592-00E8-41EF-B749-2A5EA8E4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75372"/>
      </p:ext>
    </p:extLst>
  </p:cSld>
  <p:clrMapOvr>
    <a:masterClrMapping/>
  </p:clrMapOvr>
  <p:transition spd="slow" advClick="0" advTm="15000">
    <p:wipe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4AA536-072F-4374-926E-17E038EC7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291277-967B-4176-B40B-9EC360626994}"/>
              </a:ext>
            </a:extLst>
          </p:cNvPr>
          <p:cNvSpPr/>
          <p:nvPr/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11C00-F7CB-4484-807A-D12745CD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978119"/>
            <a:ext cx="11165481" cy="1073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AAA6E-E243-48B3-9585-3C1420B3E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870" y="2178908"/>
            <a:ext cx="5020056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D01B8-0F2E-41A4-B21C-334393F6A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870" y="2876085"/>
            <a:ext cx="5020056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9B23F-3E60-415A-9CE7-0928B5CFB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168" y="2178908"/>
            <a:ext cx="5021182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23446-0CDC-402B-8D71-D9D29F6DF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168" y="2876085"/>
            <a:ext cx="5021182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2B77D3-C6EC-4FFD-9E10-24E1AC54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</p:spPr>
        <p:txBody>
          <a:bodyPr/>
          <a:lstStyle/>
          <a:p>
            <a:fld id="{3382CF99-132F-413F-B7EF-71A5C33F2ED6}" type="datetime1">
              <a:rPr lang="en-US" smtClean="0"/>
              <a:t>7/16/2021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DF31B-BD07-4DC2-95C2-B77E51AA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4CE5A-3A0A-4AAB-81D2-F1C20636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98748"/>
      </p:ext>
    </p:extLst>
  </p:cSld>
  <p:clrMapOvr>
    <a:masterClrMapping/>
  </p:clrMapOvr>
  <p:transition spd="slow" advClick="0" advTm="15000">
    <p:wipe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216B8-52AB-412B-BBE7-B6BE698F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779C3-9D19-467E-A5D2-0920834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AE06-98E0-4D9F-A059-92C3548821BB}" type="datetime1">
              <a:rPr lang="en-US" smtClean="0"/>
              <a:t>7/16/2021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72BB4-C8D8-4F74-9677-5AC97993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49B8-779F-4492-ABD9-96F0D042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12645"/>
      </p:ext>
    </p:extLst>
  </p:cSld>
  <p:clrMapOvr>
    <a:masterClrMapping/>
  </p:clrMapOvr>
  <p:transition spd="slow" advClick="0" advTm="15000">
    <p:wipe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976BF-9339-48D6-881A-280D1549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00CA-3DDC-4705-B840-978EF5EA0707}" type="datetime1">
              <a:rPr lang="en-US" smtClean="0"/>
              <a:t>7/16/2021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77605-C9C8-432E-9662-D7D410B1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432B6-4A12-46EF-98A7-B5D50BD5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97616"/>
      </p:ext>
    </p:extLst>
  </p:cSld>
  <p:clrMapOvr>
    <a:masterClrMapping/>
  </p:clrMapOvr>
  <p:transition spd="slow" advClick="0" advTm="15000">
    <p:wipe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F191C-AF68-4230-A7B2-F8F07B486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F9F11-5FCF-4D7E-BA51-38CB84277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182" y="987423"/>
            <a:ext cx="502094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B519B-06C0-41BC-95FB-FB1FE4363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61038"/>
            <a:ext cx="5020948" cy="2507949"/>
          </a:xfrm>
        </p:spPr>
        <p:txBody>
          <a:bodyPr>
            <a:normAutofit/>
          </a:bodyPr>
          <a:lstStyle>
            <a:lvl1pPr marL="0" indent="0">
              <a:buNone/>
              <a:defRPr sz="24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8B70C-015C-4832-AFF6-D033E022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6D49-0BBA-4C5A-AD96-6448CA63451A}" type="datetime1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1A6FB-8C14-46D1-90A5-0FF11DE7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2C585-6FA1-4E94-9C1C-A1DEDE55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05967"/>
      </p:ext>
    </p:extLst>
  </p:cSld>
  <p:clrMapOvr>
    <a:masterClrMapping/>
  </p:clrMapOvr>
  <p:transition spd="slow" advClick="0" advTm="15000">
    <p:wipe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8B43-D1CE-43F4-A367-EF1FE968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73978-8CDF-4C0E-ABA1-7291A034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62168" y="987425"/>
            <a:ext cx="502700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ECC62-ED45-451E-BEC5-A03C6A55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40442"/>
            <a:ext cx="5020948" cy="2528545"/>
          </a:xfrm>
        </p:spPr>
        <p:txBody>
          <a:bodyPr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A7A86-B983-4315-9312-936B4FCF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B293-A316-472D-A8B4-6947CF1A12B7}" type="datetime1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E88C0-25A5-46F9-AB35-EAD50E6B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F9EA8-45AD-478E-8606-9328245B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‹N°›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1E4AC6-B446-4768-97EF-CA4B8261433B}"/>
              </a:ext>
            </a:extLst>
          </p:cNvPr>
          <p:cNvCxnSpPr>
            <a:cxnSpLocks/>
          </p:cNvCxnSpPr>
          <p:nvPr/>
        </p:nvCxnSpPr>
        <p:spPr>
          <a:xfrm>
            <a:off x="11689174" y="2172428"/>
            <a:ext cx="0" cy="3354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529922"/>
      </p:ext>
    </p:extLst>
  </p:cSld>
  <p:clrMapOvr>
    <a:masterClrMapping/>
  </p:clrMapOvr>
  <p:transition spd="slow" advClick="0" advTm="15000">
    <p:wipe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4000">
              <a:srgbClr val="FFFF99"/>
            </a:gs>
            <a:gs pos="83000">
              <a:srgbClr val="FFFF66"/>
            </a:gs>
            <a:gs pos="100000">
              <a:srgbClr val="FFFF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1AD20-E240-4E6F-AF91-689F7AEE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78801-35D1-4C19-BC2B-EAC7EE917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8" y="969264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82A45-C5B9-4575-8E28-A35767B4D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734BCCD4-CEB1-405B-A443-DD9CBCBEA552}" type="datetime1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D0933-AA03-4018-8E37-004CFB9F6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870" y="977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F282A-DF4A-4A2D-9672-8F0F770A3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4317" y="6420414"/>
            <a:ext cx="637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FDF98CC-160E-494C-8C3C-8CDC5FA257D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E57300-C7FF-4578-99A0-42B0295B123C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8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67" r:id="rId6"/>
    <p:sldLayoutId id="2147483763" r:id="rId7"/>
    <p:sldLayoutId id="2147483764" r:id="rId8"/>
    <p:sldLayoutId id="2147483765" r:id="rId9"/>
    <p:sldLayoutId id="2147483766" r:id="rId10"/>
    <p:sldLayoutId id="2147483768" r:id="rId11"/>
  </p:sldLayoutIdLst>
  <p:transition spd="slow" advClick="0" advTm="15000">
    <p:wipe/>
    <p:sndAc>
      <p:stSnd>
        <p:snd r:embed="rId13" name="click.wav"/>
      </p:stSnd>
    </p:sndAc>
  </p:transition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football.guyane@wanadoo.fr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so.fff.fr/oauth/v2/log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FF9FFCE1-E057-415B-A971-88EC7E22A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28281-3783-403A-B1AB-0182A003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6702" y="1214008"/>
            <a:ext cx="4881703" cy="3359465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4600" dirty="0">
                <a:solidFill>
                  <a:srgbClr val="70AC2E"/>
                </a:solidFill>
              </a:rPr>
              <a:t>LICENCES </a:t>
            </a:r>
            <a:br>
              <a:rPr lang="fr-FR" sz="4600" dirty="0">
                <a:solidFill>
                  <a:srgbClr val="70AC2E"/>
                </a:solidFill>
              </a:rPr>
            </a:br>
            <a:r>
              <a:rPr lang="fr-FR" sz="4600" dirty="0">
                <a:solidFill>
                  <a:srgbClr val="70AC2E"/>
                </a:solidFill>
              </a:rPr>
              <a:t>ARBITRES</a:t>
            </a:r>
            <a:br>
              <a:rPr lang="fr-FR" sz="4600" dirty="0">
                <a:solidFill>
                  <a:srgbClr val="70AC2E"/>
                </a:solidFill>
              </a:rPr>
            </a:br>
            <a:r>
              <a:rPr lang="fr-FR" sz="4600" dirty="0"/>
              <a:t>---</a:t>
            </a:r>
            <a:br>
              <a:rPr lang="fr-FR" sz="4600" dirty="0">
                <a:solidFill>
                  <a:srgbClr val="70AC2E"/>
                </a:solidFill>
              </a:rPr>
            </a:br>
            <a:r>
              <a:rPr lang="fr-FR" sz="4600" dirty="0">
                <a:solidFill>
                  <a:srgbClr val="70AC2E"/>
                </a:solidFill>
              </a:rPr>
              <a:t>SAISON 2021/2022</a:t>
            </a:r>
            <a:endParaRPr lang="tr-TR" sz="4600" dirty="0">
              <a:solidFill>
                <a:srgbClr val="70AC2E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9321" y="508090"/>
            <a:ext cx="611481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58401B5-5F1B-4D21-9AC3-AAEC8D366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41148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6538B1E-4206-415A-A58A-5E2303345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682" y="4813585"/>
            <a:ext cx="5541744" cy="153632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FCED0C9-62EF-48EA-B0C5-C50F201274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146" y="1008991"/>
            <a:ext cx="1250248" cy="188474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FAE03ED-C687-442B-B8E5-A394531C6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14" y="3428997"/>
            <a:ext cx="1364111" cy="160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26541"/>
      </p:ext>
    </p:extLst>
  </p:cSld>
  <p:clrMapOvr>
    <a:masterClrMapping/>
  </p:clrMapOvr>
  <p:transition spd="slow" advClick="0" advTm="5000">
    <p:wip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65FC2D-5BB7-425C-9066-DAAF24B21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5535243"/>
          </a:xfrm>
          <a:solidFill>
            <a:schemeClr val="bg1"/>
          </a:solidFill>
          <a:ln w="19050">
            <a:solidFill>
              <a:srgbClr val="70AC2E"/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r-FR" sz="3300" dirty="0"/>
              <a:t>LES DEMANDES DE RENOUVELLEMENT SONT DÉMATÉRIALISÉES :</a:t>
            </a:r>
            <a:br>
              <a:rPr lang="fr-FR" sz="3300" dirty="0"/>
            </a:br>
            <a:r>
              <a:rPr lang="fr-FR" sz="1600" dirty="0">
                <a:highlight>
                  <a:srgbClr val="FFFF00"/>
                </a:highlight>
                <a:latin typeface="Abadi" panose="020B0604020104020204" pitchFamily="34" charset="0"/>
              </a:rPr>
              <a:t>1) </a:t>
            </a:r>
            <a:r>
              <a:rPr lang="fr-FR" sz="1600" u="sng" dirty="0">
                <a:highlight>
                  <a:srgbClr val="FFFF00"/>
                </a:highlight>
                <a:latin typeface="Abadi" panose="020B0604020104020204" pitchFamily="34" charset="0"/>
              </a:rPr>
              <a:t>Dans </a:t>
            </a:r>
            <a:r>
              <a:rPr lang="fr-FR" sz="1600" u="sng" dirty="0" err="1">
                <a:highlight>
                  <a:srgbClr val="FFFF00"/>
                </a:highlight>
                <a:latin typeface="Abadi" panose="020B0604020104020204" pitchFamily="34" charset="0"/>
              </a:rPr>
              <a:t>Footclubs</a:t>
            </a:r>
            <a:r>
              <a:rPr lang="fr-FR" sz="1600" u="sng" dirty="0">
                <a:highlight>
                  <a:srgbClr val="FFFF00"/>
                </a:highlight>
                <a:latin typeface="Abadi" panose="020B0604020104020204" pitchFamily="34" charset="0"/>
              </a:rPr>
              <a:t> :</a:t>
            </a:r>
            <a:br>
              <a:rPr lang="fr-FR" sz="1600" dirty="0">
                <a:latin typeface="Abadi" panose="020B0604020104020204" pitchFamily="34" charset="0"/>
              </a:rPr>
            </a:br>
            <a:r>
              <a:rPr lang="fr-FR" sz="1600" dirty="0">
                <a:latin typeface="Abadi" panose="020B0604020104020204" pitchFamily="34" charset="0"/>
              </a:rPr>
              <a:t>          Vérifier la fiche arbitre : adresse postale, n° de portable</a:t>
            </a:r>
            <a:br>
              <a:rPr lang="fr-FR" sz="1600" dirty="0">
                <a:latin typeface="Abadi" panose="020B0604020104020204" pitchFamily="34" charset="0"/>
              </a:rPr>
            </a:br>
            <a:r>
              <a:rPr lang="fr-FR" sz="1600" dirty="0">
                <a:latin typeface="Abadi" panose="020B0604020104020204" pitchFamily="34" charset="0"/>
              </a:rPr>
              <a:t>          et adresse email </a:t>
            </a:r>
            <a:br>
              <a:rPr lang="fr-FR" sz="1600" dirty="0">
                <a:latin typeface="Abadi" panose="020B0604020104020204" pitchFamily="34" charset="0"/>
              </a:rPr>
            </a:br>
            <a:r>
              <a:rPr lang="fr-FR" sz="1600" dirty="0">
                <a:latin typeface="Abadi" panose="020B0604020104020204" pitchFamily="34" charset="0"/>
              </a:rPr>
              <a:t>          Aller à l’onglet LICENCES / RENOUVELLEMENT.</a:t>
            </a:r>
            <a:br>
              <a:rPr lang="fr-FR" sz="1600" dirty="0">
                <a:latin typeface="Abadi" panose="020B0604020104020204" pitchFamily="34" charset="0"/>
              </a:rPr>
            </a:br>
            <a:r>
              <a:rPr lang="fr-FR" sz="1600" dirty="0">
                <a:latin typeface="Abadi" panose="020B0604020104020204" pitchFamily="34" charset="0"/>
              </a:rPr>
              <a:t>          Choisir la catégorie de licence</a:t>
            </a:r>
            <a:br>
              <a:rPr lang="fr-FR" sz="1600" dirty="0">
                <a:latin typeface="Abadi" panose="020B0604020104020204" pitchFamily="34" charset="0"/>
              </a:rPr>
            </a:br>
            <a:r>
              <a:rPr lang="fr-FR" sz="1600" dirty="0">
                <a:latin typeface="Abadi" panose="020B0604020104020204" pitchFamily="34" charset="0"/>
              </a:rPr>
              <a:t>          Vérifier que le symbole </a:t>
            </a:r>
            <a:r>
              <a:rPr lang="fr-FR" sz="1600" dirty="0">
                <a:solidFill>
                  <a:srgbClr val="70AC2E"/>
                </a:solidFill>
                <a:latin typeface="Abadi" panose="020B0604020104020204" pitchFamily="34" charset="0"/>
              </a:rPr>
              <a:t>@</a:t>
            </a:r>
            <a:r>
              <a:rPr lang="fr-FR" sz="1600" dirty="0">
                <a:latin typeface="Abadi" panose="020B0604020104020204" pitchFamily="34" charset="0"/>
              </a:rPr>
              <a:t> apparaisse en </a:t>
            </a:r>
            <a:r>
              <a:rPr lang="fr-FR" sz="1600" dirty="0">
                <a:solidFill>
                  <a:srgbClr val="70AC2E"/>
                </a:solidFill>
                <a:latin typeface="Abadi" panose="020B0604020104020204" pitchFamily="34" charset="0"/>
              </a:rPr>
              <a:t>vert.</a:t>
            </a:r>
            <a:br>
              <a:rPr lang="fr-FR" sz="1600" dirty="0">
                <a:solidFill>
                  <a:srgbClr val="70AC2E"/>
                </a:solidFill>
                <a:latin typeface="Abadi" panose="020B0604020104020204" pitchFamily="34" charset="0"/>
              </a:rPr>
            </a:br>
            <a:r>
              <a:rPr lang="fr-FR" sz="1600" dirty="0">
                <a:solidFill>
                  <a:srgbClr val="70AC2E"/>
                </a:solidFill>
                <a:latin typeface="Abadi" panose="020B0604020104020204" pitchFamily="34" charset="0"/>
              </a:rPr>
              <a:t>          </a:t>
            </a:r>
            <a:r>
              <a:rPr lang="fr-FR" sz="1600" dirty="0">
                <a:latin typeface="Abadi" panose="020B0604020104020204" pitchFamily="34" charset="0"/>
              </a:rPr>
              <a:t>Cliquer dans la case située à droite de l’adresse e-mail.</a:t>
            </a:r>
            <a:br>
              <a:rPr lang="fr-FR" sz="1600" dirty="0">
                <a:latin typeface="Abadi" panose="020B0604020104020204" pitchFamily="34" charset="0"/>
              </a:rPr>
            </a:br>
            <a:r>
              <a:rPr lang="fr-FR" sz="1600" dirty="0">
                <a:latin typeface="Abadi" panose="020B0604020104020204" pitchFamily="34" charset="0"/>
              </a:rPr>
              <a:t>          Valider.</a:t>
            </a:r>
            <a:br>
              <a:rPr lang="fr-FR" sz="1600" dirty="0">
                <a:latin typeface="Abadi" panose="020B0604020104020204" pitchFamily="34" charset="0"/>
              </a:rPr>
            </a:br>
            <a:br>
              <a:rPr lang="fr-FR" sz="1600" dirty="0">
                <a:latin typeface="Abadi" panose="020B0604020104020204" pitchFamily="34" charset="0"/>
              </a:rPr>
            </a:br>
            <a:br>
              <a:rPr lang="fr-FR" sz="1600" dirty="0">
                <a:solidFill>
                  <a:srgbClr val="000000"/>
                </a:solidFill>
                <a:latin typeface="Abadi" panose="020B0604020104020204" pitchFamily="34" charset="0"/>
              </a:rPr>
            </a:br>
            <a:br>
              <a:rPr lang="fr-FR" sz="1600" dirty="0">
                <a:latin typeface="Abadi" panose="020B0604020104020204" pitchFamily="34" charset="0"/>
              </a:rPr>
            </a:br>
            <a:endParaRPr lang="fr-FR" sz="400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890B19-EC2B-4EE5-9C16-800045A4F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976" y="2937797"/>
            <a:ext cx="5737170" cy="3547615"/>
          </a:xfrm>
          <a:solidFill>
            <a:schemeClr val="bg1"/>
          </a:solidFill>
          <a:ln w="19050">
            <a:solidFill>
              <a:srgbClr val="70AC2E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FR" sz="1400" dirty="0">
                <a:solidFill>
                  <a:srgbClr val="000000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2) </a:t>
            </a:r>
            <a:r>
              <a:rPr lang="fr-FR" sz="1400" u="sng" dirty="0">
                <a:solidFill>
                  <a:srgbClr val="000000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L’adhérent reçoit son mail de la FFF</a:t>
            </a:r>
            <a:endParaRPr lang="fr-FR" sz="1400" b="1" dirty="0">
              <a:solidFill>
                <a:srgbClr val="000000"/>
              </a:solidFill>
              <a:highlight>
                <a:srgbClr val="FFFF00"/>
              </a:highlight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FR" sz="1400" b="1" dirty="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</a:rPr>
              <a:t>            </a:t>
            </a:r>
            <a:r>
              <a:rPr lang="fr-FR" sz="1400" dirty="0">
                <a:solidFill>
                  <a:srgbClr val="000000"/>
                </a:solidFill>
                <a:latin typeface="Abadi" panose="020B0604020104020204" pitchFamily="34" charset="0"/>
              </a:rPr>
              <a:t> L’arbitre suit les étapes indiquées dans le mail.</a:t>
            </a:r>
            <a:br>
              <a:rPr lang="fr-FR" sz="1400" dirty="0">
                <a:solidFill>
                  <a:srgbClr val="000000"/>
                </a:solidFill>
                <a:latin typeface="Abadi" panose="020B0604020104020204" pitchFamily="34" charset="0"/>
              </a:rPr>
            </a:br>
            <a:endParaRPr lang="fr-FR" sz="14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FR" sz="1400" b="1" dirty="0">
                <a:solidFill>
                  <a:srgbClr val="000000"/>
                </a:solidFill>
                <a:highlight>
                  <a:srgbClr val="FFFF00"/>
                </a:highlight>
                <a:latin typeface="Abadi" panose="020B0604020104020204" pitchFamily="34" charset="0"/>
                <a:ea typeface="+mj-ea"/>
                <a:cs typeface="+mj-cs"/>
              </a:rPr>
              <a:t>3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) </a:t>
            </a:r>
            <a:r>
              <a:rPr lang="fr-FR" sz="1400" b="1" u="sng" dirty="0">
                <a:solidFill>
                  <a:srgbClr val="000000"/>
                </a:solidFill>
                <a:highlight>
                  <a:srgbClr val="FFFF00"/>
                </a:highlight>
                <a:latin typeface="Abadi" panose="020B0604020104020204" pitchFamily="34" charset="0"/>
                <a:ea typeface="+mj-ea"/>
                <a:cs typeface="+mj-cs"/>
              </a:rPr>
              <a:t>La suite dépend de l’âge de l’arbitre</a:t>
            </a:r>
            <a:endParaRPr lang="fr-FR" dirty="0"/>
          </a:p>
        </p:txBody>
      </p:sp>
      <p:sp>
        <p:nvSpPr>
          <p:cNvPr id="5" name="Étoile : 5 branches 4">
            <a:extLst>
              <a:ext uri="{FF2B5EF4-FFF2-40B4-BE49-F238E27FC236}">
                <a16:creationId xmlns:a16="http://schemas.microsoft.com/office/drawing/2014/main" id="{DA078AFE-F816-477C-8309-8B866C00A472}"/>
              </a:ext>
            </a:extLst>
          </p:cNvPr>
          <p:cNvSpPr/>
          <p:nvPr/>
        </p:nvSpPr>
        <p:spPr>
          <a:xfrm>
            <a:off x="830523" y="5379625"/>
            <a:ext cx="229710" cy="204186"/>
          </a:xfrm>
          <a:prstGeom prst="star5">
            <a:avLst/>
          </a:prstGeom>
          <a:solidFill>
            <a:srgbClr val="FFFF00"/>
          </a:solidFill>
          <a:ln>
            <a:solidFill>
              <a:srgbClr val="70A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Étoile : 5 branches 6">
            <a:extLst>
              <a:ext uri="{FF2B5EF4-FFF2-40B4-BE49-F238E27FC236}">
                <a16:creationId xmlns:a16="http://schemas.microsoft.com/office/drawing/2014/main" id="{6CF6AF93-5D52-40FA-B978-5F4E74CBA012}"/>
              </a:ext>
            </a:extLst>
          </p:cNvPr>
          <p:cNvSpPr/>
          <p:nvPr/>
        </p:nvSpPr>
        <p:spPr>
          <a:xfrm>
            <a:off x="833021" y="4463967"/>
            <a:ext cx="229710" cy="204186"/>
          </a:xfrm>
          <a:prstGeom prst="star5">
            <a:avLst/>
          </a:prstGeom>
          <a:solidFill>
            <a:srgbClr val="FFFF00"/>
          </a:solidFill>
          <a:ln>
            <a:solidFill>
              <a:srgbClr val="70A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toile : 5 branches 7">
            <a:extLst>
              <a:ext uri="{FF2B5EF4-FFF2-40B4-BE49-F238E27FC236}">
                <a16:creationId xmlns:a16="http://schemas.microsoft.com/office/drawing/2014/main" id="{CF8715F9-714A-46DC-B61A-6A75781DBFE8}"/>
              </a:ext>
            </a:extLst>
          </p:cNvPr>
          <p:cNvSpPr/>
          <p:nvPr/>
        </p:nvSpPr>
        <p:spPr>
          <a:xfrm>
            <a:off x="833021" y="4767139"/>
            <a:ext cx="229710" cy="204186"/>
          </a:xfrm>
          <a:prstGeom prst="star5">
            <a:avLst/>
          </a:prstGeom>
          <a:solidFill>
            <a:srgbClr val="FFFF00"/>
          </a:solidFill>
          <a:ln>
            <a:solidFill>
              <a:srgbClr val="70A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Étoile : 5 branches 8">
            <a:extLst>
              <a:ext uri="{FF2B5EF4-FFF2-40B4-BE49-F238E27FC236}">
                <a16:creationId xmlns:a16="http://schemas.microsoft.com/office/drawing/2014/main" id="{998AE2E7-BBC3-4922-B445-A6E7AACFC847}"/>
              </a:ext>
            </a:extLst>
          </p:cNvPr>
          <p:cNvSpPr/>
          <p:nvPr/>
        </p:nvSpPr>
        <p:spPr>
          <a:xfrm>
            <a:off x="833021" y="3495992"/>
            <a:ext cx="229710" cy="204186"/>
          </a:xfrm>
          <a:prstGeom prst="star5">
            <a:avLst/>
          </a:prstGeom>
          <a:solidFill>
            <a:srgbClr val="FFFF00"/>
          </a:solidFill>
          <a:ln>
            <a:solidFill>
              <a:srgbClr val="70A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Étoile : 5 branches 9">
            <a:extLst>
              <a:ext uri="{FF2B5EF4-FFF2-40B4-BE49-F238E27FC236}">
                <a16:creationId xmlns:a16="http://schemas.microsoft.com/office/drawing/2014/main" id="{0CEC7C86-10F9-47E6-9DAC-F8BB61ABE6D0}"/>
              </a:ext>
            </a:extLst>
          </p:cNvPr>
          <p:cNvSpPr/>
          <p:nvPr/>
        </p:nvSpPr>
        <p:spPr>
          <a:xfrm>
            <a:off x="833021" y="4121485"/>
            <a:ext cx="229710" cy="204186"/>
          </a:xfrm>
          <a:prstGeom prst="star5">
            <a:avLst/>
          </a:prstGeom>
          <a:solidFill>
            <a:srgbClr val="FFFF00"/>
          </a:solidFill>
          <a:ln>
            <a:solidFill>
              <a:srgbClr val="70A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Étoile : 5 branches 16">
            <a:extLst>
              <a:ext uri="{FF2B5EF4-FFF2-40B4-BE49-F238E27FC236}">
                <a16:creationId xmlns:a16="http://schemas.microsoft.com/office/drawing/2014/main" id="{BB1ECE44-D495-44B4-8ED1-506D224E69A1}"/>
              </a:ext>
            </a:extLst>
          </p:cNvPr>
          <p:cNvSpPr/>
          <p:nvPr/>
        </p:nvSpPr>
        <p:spPr>
          <a:xfrm>
            <a:off x="6630290" y="3375038"/>
            <a:ext cx="229710" cy="204186"/>
          </a:xfrm>
          <a:prstGeom prst="star5">
            <a:avLst/>
          </a:prstGeom>
          <a:solidFill>
            <a:srgbClr val="FFFF00"/>
          </a:solidFill>
          <a:ln>
            <a:solidFill>
              <a:srgbClr val="70A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40778CD3-81E6-4B93-8CD0-1F87A0A810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889" y="396272"/>
            <a:ext cx="5291137" cy="2341374"/>
          </a:xfrm>
          <a:ln w="19050">
            <a:solidFill>
              <a:schemeClr val="tx1"/>
            </a:solidFill>
          </a:ln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193DA770-5647-4821-813C-BD649CC605A7}"/>
              </a:ext>
            </a:extLst>
          </p:cNvPr>
          <p:cNvSpPr/>
          <p:nvPr/>
        </p:nvSpPr>
        <p:spPr>
          <a:xfrm>
            <a:off x="6296889" y="1640264"/>
            <a:ext cx="1007621" cy="4024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25E24E3-2604-4A43-910B-9EC30B1157BF}"/>
              </a:ext>
            </a:extLst>
          </p:cNvPr>
          <p:cNvSpPr/>
          <p:nvPr/>
        </p:nvSpPr>
        <p:spPr>
          <a:xfrm>
            <a:off x="8698653" y="1180460"/>
            <a:ext cx="1291472" cy="3864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 : droite 20">
            <a:extLst>
              <a:ext uri="{FF2B5EF4-FFF2-40B4-BE49-F238E27FC236}">
                <a16:creationId xmlns:a16="http://schemas.microsoft.com/office/drawing/2014/main" id="{5D53E263-CD52-49DB-AB91-204A542BD1B7}"/>
              </a:ext>
            </a:extLst>
          </p:cNvPr>
          <p:cNvSpPr/>
          <p:nvPr/>
        </p:nvSpPr>
        <p:spPr>
          <a:xfrm>
            <a:off x="10972480" y="1977530"/>
            <a:ext cx="386499" cy="22624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Étoile : 5 branches 21">
            <a:extLst>
              <a:ext uri="{FF2B5EF4-FFF2-40B4-BE49-F238E27FC236}">
                <a16:creationId xmlns:a16="http://schemas.microsoft.com/office/drawing/2014/main" id="{8F076B9A-63C8-4D22-A3BF-16893D71924E}"/>
              </a:ext>
            </a:extLst>
          </p:cNvPr>
          <p:cNvSpPr/>
          <p:nvPr/>
        </p:nvSpPr>
        <p:spPr>
          <a:xfrm>
            <a:off x="830523" y="5070311"/>
            <a:ext cx="229710" cy="204186"/>
          </a:xfrm>
          <a:prstGeom prst="star5">
            <a:avLst/>
          </a:prstGeom>
          <a:solidFill>
            <a:srgbClr val="FFFF00"/>
          </a:solidFill>
          <a:ln>
            <a:solidFill>
              <a:srgbClr val="70A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 : droite à entaille 25">
            <a:extLst>
              <a:ext uri="{FF2B5EF4-FFF2-40B4-BE49-F238E27FC236}">
                <a16:creationId xmlns:a16="http://schemas.microsoft.com/office/drawing/2014/main" id="{8C992FB1-5F0F-42B8-A95A-76CD704847F2}"/>
              </a:ext>
            </a:extLst>
          </p:cNvPr>
          <p:cNvSpPr/>
          <p:nvPr/>
        </p:nvSpPr>
        <p:spPr>
          <a:xfrm rot="5400000">
            <a:off x="6293747" y="4668129"/>
            <a:ext cx="2021527" cy="1212736"/>
          </a:xfrm>
          <a:prstGeom prst="notchedRightArrow">
            <a:avLst/>
          </a:prstGeom>
          <a:solidFill>
            <a:srgbClr val="70AC2E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- de 18 ans</a:t>
            </a:r>
          </a:p>
        </p:txBody>
      </p:sp>
      <p:sp>
        <p:nvSpPr>
          <p:cNvPr id="27" name="Flèche : droite à entaille 26">
            <a:extLst>
              <a:ext uri="{FF2B5EF4-FFF2-40B4-BE49-F238E27FC236}">
                <a16:creationId xmlns:a16="http://schemas.microsoft.com/office/drawing/2014/main" id="{0190E6AF-628B-439E-9233-96D9F0E80701}"/>
              </a:ext>
            </a:extLst>
          </p:cNvPr>
          <p:cNvSpPr/>
          <p:nvPr/>
        </p:nvSpPr>
        <p:spPr>
          <a:xfrm rot="5400000">
            <a:off x="8017797" y="4730067"/>
            <a:ext cx="2021527" cy="1212736"/>
          </a:xfrm>
          <a:prstGeom prst="notchedRightArrow">
            <a:avLst/>
          </a:prstGeom>
          <a:solidFill>
            <a:srgbClr val="70AC2E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de 18 à 34 ans</a:t>
            </a:r>
          </a:p>
        </p:txBody>
      </p:sp>
      <p:sp>
        <p:nvSpPr>
          <p:cNvPr id="28" name="Flèche : droite à entaille 27">
            <a:extLst>
              <a:ext uri="{FF2B5EF4-FFF2-40B4-BE49-F238E27FC236}">
                <a16:creationId xmlns:a16="http://schemas.microsoft.com/office/drawing/2014/main" id="{13FAE92F-94EC-47A5-875A-C853D5BB66E7}"/>
              </a:ext>
            </a:extLst>
          </p:cNvPr>
          <p:cNvSpPr/>
          <p:nvPr/>
        </p:nvSpPr>
        <p:spPr>
          <a:xfrm rot="5400000">
            <a:off x="9741847" y="4810240"/>
            <a:ext cx="2021527" cy="1212736"/>
          </a:xfrm>
          <a:prstGeom prst="notchedRightArrow">
            <a:avLst/>
          </a:prstGeom>
          <a:solidFill>
            <a:srgbClr val="70AC2E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35 ans et +</a:t>
            </a:r>
          </a:p>
        </p:txBody>
      </p:sp>
    </p:spTree>
    <p:extLst>
      <p:ext uri="{BB962C8B-B14F-4D97-AF65-F5344CB8AC3E}">
        <p14:creationId xmlns:p14="http://schemas.microsoft.com/office/powerpoint/2010/main" val="4118486747"/>
      </p:ext>
    </p:extLst>
  </p:cSld>
  <p:clrMapOvr>
    <a:masterClrMapping/>
  </p:clrMapOvr>
  <p:transition spd="slow" advClick="0" advTm="20000">
    <p:wipe/>
    <p:sndAc>
      <p:stSnd>
        <p:snd r:embed="rId2" name="click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B895BAD8-6703-40B9-B844-070F79CE56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001694"/>
              </p:ext>
            </p:extLst>
          </p:nvPr>
        </p:nvGraphicFramePr>
        <p:xfrm>
          <a:off x="751002" y="895546"/>
          <a:ext cx="10689996" cy="5410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9996">
                  <a:extLst>
                    <a:ext uri="{9D8B030D-6E8A-4147-A177-3AD203B41FA5}">
                      <a16:colId xmlns:a16="http://schemas.microsoft.com/office/drawing/2014/main" val="3204403598"/>
                    </a:ext>
                  </a:extLst>
                </a:gridCol>
              </a:tblGrid>
              <a:tr h="5410986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r>
                        <a:rPr lang="fr-FR" dirty="0"/>
                        <a:t>                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L’arbitre est mineur :</a:t>
                      </a:r>
                    </a:p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                   </a:t>
                      </a:r>
                      <a:r>
                        <a:rPr lang="fr-FR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doit uniquement répondre au </a:t>
                      </a: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fr-FR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Questionnaire relatif à l'état de santé du sportif mineur</a:t>
                      </a: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". </a:t>
                      </a:r>
                    </a:p>
                    <a:p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- S’il répond </a:t>
                      </a:r>
                      <a:r>
                        <a:rPr lang="fr-FR" sz="1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</a:t>
                      </a: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toutes les questions, </a:t>
                      </a: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il devra compléter l’attestation page 7 et le club devra la télécharger sur </a:t>
                      </a:r>
                      <a:r>
                        <a:rPr lang="fr-FR" sz="1400" b="0" kern="12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footclubs</a:t>
                      </a: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- S’il répond </a:t>
                      </a:r>
                      <a:r>
                        <a:rPr lang="fr-FR" sz="1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OUI</a:t>
                      </a: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au moins 1 question, il devra compléter le DMA ( page 1 à 4 ), et celui-ci devra être déposé à la</a:t>
                      </a:r>
                    </a:p>
                    <a:p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ligue sous enveloppe fermée.</a:t>
                      </a:r>
                    </a:p>
                    <a:p>
                      <a:endParaRPr lang="fr-FR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L’arbitre a entre 18 et 34 ans inclus :</a:t>
                      </a:r>
                    </a:p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                   </a:t>
                      </a:r>
                      <a:r>
                        <a:rPr lang="fr-FR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fr-FR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DMA est valable 3 ans</a:t>
                      </a:r>
                      <a:r>
                        <a:rPr lang="fr-FR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si l’arbitre a présenté un dossier médical en 2020-2021, il devra simplement répondre au </a:t>
                      </a:r>
                    </a:p>
                    <a:p>
                      <a:r>
                        <a:rPr lang="fr-FR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« </a:t>
                      </a:r>
                      <a:r>
                        <a:rPr lang="fr-FR" sz="14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Questionnaire de santé de l’arbitre majeur – QS-SPORT </a:t>
                      </a:r>
                      <a:r>
                        <a:rPr lang="fr-FR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fr-FR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- S’il répond </a:t>
                      </a:r>
                      <a:r>
                        <a:rPr lang="fr-FR" sz="1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</a:t>
                      </a: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toutes les questions, </a:t>
                      </a: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il devra compléter l’attestation page 7 et le club devra la télécharger sur </a:t>
                      </a:r>
                      <a:r>
                        <a:rPr lang="fr-FR" sz="1400" b="0" kern="12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footclubs</a:t>
                      </a: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- S’il répond </a:t>
                      </a:r>
                      <a:r>
                        <a:rPr lang="fr-FR" sz="1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OUI</a:t>
                      </a: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au moins 1 question, il devra compléter le DMA ( page 1 à 4 ), et celui-ci devra être déposé à la</a:t>
                      </a:r>
                    </a:p>
                    <a:p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ligue sous enveloppe fermée.</a:t>
                      </a:r>
                    </a:p>
                    <a:p>
                      <a:endParaRPr lang="fr-FR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Les nouveaux arbitres doivent remplir le DMA</a:t>
                      </a: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pages 1 à 4 ) et faire les examens médicaux demandés. Ce dossier devra</a:t>
                      </a:r>
                    </a:p>
                    <a:p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être déposé à la ligue sous enveloppe fermée.</a:t>
                      </a:r>
                    </a:p>
                    <a:p>
                      <a:endParaRPr lang="fr-FR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L’arbitre a 35 ans et plus :</a:t>
                      </a:r>
                    </a:p>
                    <a:p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Il doit remplir le DMA chaque année 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 pages 1 à 4 ) et faire les examens correspondant à sa tranche d’âge.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Ce dossier devra être déposé à la ligue sous enveloppe fermée.</a:t>
                      </a:r>
                    </a:p>
                    <a:p>
                      <a:endParaRPr lang="fr-FR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</a:t>
                      </a:r>
                      <a:r>
                        <a:rPr lang="fr-FR" sz="1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 : LE BILAN D’ECHOGRAPHIE CARDIAQUE EST A REALISER UNE SEULE FOIS DANS LA CARRIERE DE L’ARBITRE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750229"/>
                  </a:ext>
                </a:extLst>
              </a:tr>
            </a:tbl>
          </a:graphicData>
        </a:graphic>
      </p:graphicFrame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B854D10B-0013-41CD-BB0E-FD525EB059B6}"/>
              </a:ext>
            </a:extLst>
          </p:cNvPr>
          <p:cNvSpPr/>
          <p:nvPr/>
        </p:nvSpPr>
        <p:spPr>
          <a:xfrm>
            <a:off x="1093510" y="1234912"/>
            <a:ext cx="575035" cy="263950"/>
          </a:xfrm>
          <a:prstGeom prst="rightArrow">
            <a:avLst/>
          </a:prstGeom>
          <a:solidFill>
            <a:srgbClr val="70AC2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D9D14CA4-A6AE-43B2-A20B-BBA7DA692297}"/>
              </a:ext>
            </a:extLst>
          </p:cNvPr>
          <p:cNvSpPr/>
          <p:nvPr/>
        </p:nvSpPr>
        <p:spPr>
          <a:xfrm>
            <a:off x="1093510" y="2773052"/>
            <a:ext cx="575035" cy="263950"/>
          </a:xfrm>
          <a:prstGeom prst="rightArrow">
            <a:avLst/>
          </a:prstGeom>
          <a:solidFill>
            <a:srgbClr val="70AC2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49B9B7B-F389-474B-9E45-422E58BDB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989" y="4903982"/>
            <a:ext cx="603556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14592"/>
      </p:ext>
    </p:extLst>
  </p:cSld>
  <p:clrMapOvr>
    <a:masterClrMapping/>
  </p:clrMapOvr>
  <p:transition spd="slow" advClick="0" advTm="15000">
    <p:wipe/>
    <p:sndAc>
      <p:stSnd>
        <p:snd r:embed="rId2" name="click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C468C7-FE85-4654-BEB3-D6793B09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274586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/>
              <a:t>Pour les arbitres venant de l’étranger :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176001E-5719-4C8F-969E-DA9C4188B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870" y="4037486"/>
            <a:ext cx="5021182" cy="2523112"/>
          </a:xfrm>
          <a:solidFill>
            <a:schemeClr val="bg1"/>
          </a:solidFill>
          <a:ln w="19050">
            <a:solidFill>
              <a:srgbClr val="70AC2E"/>
            </a:solidFill>
          </a:ln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</a:pPr>
            <a:r>
              <a:rPr lang="fr-FR" b="1" dirty="0"/>
              <a:t>Un arbitre de nationalité étrangère ne peut être autorisé à officier s’il n’est pas en possession d’un titre de séjour valide. La délivrance d’une licence d’arbitre doit être subordonnée à la régularité de sa présence sur le territoire national. Aucune exception ne sera tolérée.</a:t>
            </a:r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CAD641D-7BF3-428B-BC06-A8A74ECF4F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3049" y="969264"/>
            <a:ext cx="5611081" cy="5460544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endParaRPr lang="fr-FR" dirty="0"/>
          </a:p>
          <a:p>
            <a:r>
              <a:rPr lang="fr-FR" b="1" dirty="0"/>
              <a:t>PARTENARIAT AVEC LA CLINIQUE SAINT-PAUL</a:t>
            </a:r>
          </a:p>
          <a:p>
            <a:r>
              <a:rPr lang="fr-FR" b="1" dirty="0"/>
              <a:t>    _________________________________________</a:t>
            </a:r>
          </a:p>
          <a:p>
            <a:r>
              <a:rPr lang="fr-FR" dirty="0"/>
              <a:t>       Pour les arbitres ayant des examens médicaux à fournir avec leur DMA, nous rappelons que la ligue de football de la Guyane a mis en place un partenariat avec la clinique Saint-Paul, auprès du Docteur Zéphirin.</a:t>
            </a:r>
          </a:p>
          <a:p>
            <a:r>
              <a:rPr lang="fr-FR" dirty="0"/>
              <a:t>       Pour toute demande de RDV merci de bien vouloir prendre contact avec le secrétariat de la ligue à l’adresse suivante : </a:t>
            </a:r>
          </a:p>
          <a:p>
            <a:r>
              <a:rPr lang="fr-FR" dirty="0"/>
              <a:t>                     </a:t>
            </a:r>
            <a:r>
              <a:rPr lang="fr-FR" dirty="0">
                <a:hlinkClick r:id="rId3"/>
              </a:rPr>
              <a:t>football.guyane@wanadoo.fr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46007"/>
      </p:ext>
    </p:extLst>
  </p:cSld>
  <p:clrMapOvr>
    <a:masterClrMapping/>
  </p:clrMapOvr>
  <p:transition spd="slow" advClick="0" advTm="20000">
    <p:wipe/>
    <p:sndAc>
      <p:stSnd>
        <p:snd r:embed="rId2" name="click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761E17-EF47-4614-8BB8-D23CE190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Modernisation des outils pour les arbitres :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BD5D455-1D7A-4BDB-A241-C8949794E6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8" y="3047337"/>
            <a:ext cx="4567025" cy="2983175"/>
          </a:xfrm>
          <a:ln w="28575">
            <a:solidFill>
              <a:srgbClr val="00B050"/>
            </a:solidFill>
          </a:ln>
        </p:spPr>
      </p:pic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992031AF-D462-46AE-87A8-74313B16038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88047867"/>
              </p:ext>
            </p:extLst>
          </p:nvPr>
        </p:nvGraphicFramePr>
        <p:xfrm>
          <a:off x="6462944" y="497150"/>
          <a:ext cx="4890856" cy="538244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890856">
                  <a:extLst>
                    <a:ext uri="{9D8B030D-6E8A-4147-A177-3AD203B41FA5}">
                      <a16:colId xmlns:a16="http://schemas.microsoft.com/office/drawing/2014/main" val="2412903709"/>
                    </a:ext>
                  </a:extLst>
                </a:gridCol>
              </a:tblGrid>
              <a:tr h="53824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    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      L’arbitre pourra consulter ou établir tous les documents officiels :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désignations,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documents,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rapports,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défraiements,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Indisponibilités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sur son espace officiel « PORTAIL DES OFFICIELS » auquel il peut se connecter via :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i="1" dirty="0">
                          <a:solidFill>
                            <a:srgbClr val="0070C0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https://sso.fff.fr/oauth/v2/login</a:t>
                      </a:r>
                      <a:r>
                        <a:rPr lang="fr-FR" i="1" dirty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036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14159"/>
      </p:ext>
    </p:extLst>
  </p:cSld>
  <p:clrMapOvr>
    <a:masterClrMapping/>
  </p:clrMapOvr>
  <p:transition spd="slow" advClick="0" advTm="15000">
    <p:wipe/>
    <p:sndAc>
      <p:stSnd>
        <p:snd r:embed="rId2" name="click.wav"/>
      </p:stSnd>
    </p:sndAc>
  </p:transition>
</p:sld>
</file>

<file path=ppt/theme/theme1.xml><?xml version="1.0" encoding="utf-8"?>
<a:theme xmlns:a="http://schemas.openxmlformats.org/drawingml/2006/main" name="GestaltVTI">
  <a:themeElements>
    <a:clrScheme name="Custom 86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Bierstad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tf16401379_wac</Template>
  <TotalTime>564</TotalTime>
  <Words>601</Words>
  <Application>Microsoft Office PowerPoint</Application>
  <PresentationFormat>Grand écran</PresentationFormat>
  <Paragraphs>49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Abadi</vt:lpstr>
      <vt:lpstr>Arial</vt:lpstr>
      <vt:lpstr>Bierstadt</vt:lpstr>
      <vt:lpstr>GestaltVTI</vt:lpstr>
      <vt:lpstr>LICENCES  ARBITRES --- SAISON 2021/2022</vt:lpstr>
      <vt:lpstr>LES DEMANDES DE RENOUVELLEMENT SONT DÉMATÉRIALISÉES : 1) Dans Footclubs :           Vérifier la fiche arbitre : adresse postale, n° de portable           et adresse email            Aller à l’onglet LICENCES / RENOUVELLEMENT.           Choisir la catégorie de licence           Vérifier que le symbole @ apparaisse en vert.           Cliquer dans la case située à droite de l’adresse e-mail.           Valider.    </vt:lpstr>
      <vt:lpstr>Présentation PowerPoint</vt:lpstr>
      <vt:lpstr>Pour les arbitres venant de l’étranger :</vt:lpstr>
      <vt:lpstr>Modernisation des outils pour les arbitres 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RAPPELS DES GRANDS AXES DE LA REGLEMENTATION</dc:title>
  <dc:creator>Florence AUBERGER</dc:creator>
  <cp:lastModifiedBy>Florence AUBERGER</cp:lastModifiedBy>
  <cp:revision>55</cp:revision>
  <dcterms:created xsi:type="dcterms:W3CDTF">2021-05-17T19:24:23Z</dcterms:created>
  <dcterms:modified xsi:type="dcterms:W3CDTF">2021-07-16T23:49:23Z</dcterms:modified>
</cp:coreProperties>
</file>